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C84"/>
    <a:srgbClr val="461B49"/>
    <a:srgbClr val="A100FF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A5731-F5EC-A671-D892-E800DD51DB1A}" v="857" dt="2023-08-20T08:52:46.317"/>
    <p1510:client id="{E3F22F2A-4699-9FFF-97CD-0953A891F663}" v="875" dt="2023-08-20T13:56:46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0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5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1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2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2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9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8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5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9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3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708526" y="2485839"/>
            <a:ext cx="6647564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00" spc="-105" dirty="0">
                <a:solidFill>
                  <a:srgbClr val="FFFFFF"/>
                </a:solidFill>
                <a:latin typeface="Graphik Regular"/>
              </a:rPr>
              <a:t>SOCIAL BUZZ ANALYSIS</a:t>
            </a:r>
            <a:endParaRPr lang="en-US" sz="105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032409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A100FF"/>
                </a:solidFill>
                <a:latin typeface="Graphik Regular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8058E2-1326-E6B5-3189-6AEE09919B03}"/>
              </a:ext>
            </a:extLst>
          </p:cNvPr>
          <p:cNvSpPr txBox="1"/>
          <p:nvPr/>
        </p:nvSpPr>
        <p:spPr>
          <a:xfrm>
            <a:off x="10834410" y="1041134"/>
            <a:ext cx="7390267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u="sng" dirty="0">
                <a:cs typeface="Calibri"/>
              </a:rPr>
              <a:t>Analysis</a:t>
            </a:r>
          </a:p>
          <a:p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Animals and science are the two most popular categories of content, showing that people enjoy "real-life" and "factual" content the most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CBDE7-A0B2-6410-5947-E4F5A0F21EDC}"/>
              </a:ext>
            </a:extLst>
          </p:cNvPr>
          <p:cNvSpPr txBox="1"/>
          <p:nvPr/>
        </p:nvSpPr>
        <p:spPr>
          <a:xfrm>
            <a:off x="10760535" y="3568491"/>
            <a:ext cx="752700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u="sng" dirty="0">
                <a:cs typeface="Calibri"/>
              </a:rPr>
              <a:t>Insight</a:t>
            </a:r>
          </a:p>
          <a:p>
            <a:endParaRPr lang="en-US" dirty="0">
              <a:cs typeface="Calibri"/>
            </a:endParaRPr>
          </a:p>
          <a:p>
            <a:pPr algn="just"/>
            <a:r>
              <a:rPr lang="en-US" sz="2800" dirty="0">
                <a:cs typeface="Calibri"/>
              </a:rPr>
              <a:t>Food is the common theme with the top 5 categories with "Healthy Eating" ranking the highest. This may give an indication to the audience within you user base. You could use this insight to create a campaign and work with healthy eating brands to boost user engagement.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F5E42-891C-B8A3-18C7-280FCA798146}"/>
              </a:ext>
            </a:extLst>
          </p:cNvPr>
          <p:cNvSpPr txBox="1"/>
          <p:nvPr/>
        </p:nvSpPr>
        <p:spPr>
          <a:xfrm>
            <a:off x="10844046" y="7222787"/>
            <a:ext cx="745175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>
                <a:cs typeface="Calibri"/>
              </a:rPr>
              <a:t>Next Steps</a:t>
            </a:r>
          </a:p>
          <a:p>
            <a:endParaRPr lang="en-US" dirty="0">
              <a:cs typeface="Calibri"/>
            </a:endParaRPr>
          </a:p>
          <a:p>
            <a:r>
              <a:rPr lang="en-US" sz="2800" dirty="0">
                <a:cs typeface="Calibri"/>
              </a:rPr>
              <a:t>This ad-hoc analysis is insightful, but its time to take this analysis to large scale production for real-time understanding of your business.</a:t>
            </a: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72553" y="2012905"/>
            <a:ext cx="8824405" cy="5567691"/>
            <a:chOff x="0" y="0"/>
            <a:chExt cx="11765874" cy="742358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Cambria"/>
                  <a:ea typeface="Cambria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3" y="2298166"/>
              <a:ext cx="11564591" cy="5125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Project recap</a:t>
              </a:r>
              <a:endParaRPr lang="en-US"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endParaRPr lang="en-US" sz="3600" spc="-19" dirty="0">
                <a:latin typeface="Calibri"/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Problem</a:t>
              </a: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endParaRPr lang="en-US" sz="3600" spc="-19" dirty="0">
                <a:latin typeface="Calibri"/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The Analytics team</a:t>
              </a: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endParaRPr lang="en-US" sz="3600" spc="-19" dirty="0">
                <a:latin typeface="Calibri"/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Process</a:t>
              </a: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endParaRPr lang="en-US" sz="3600" spc="-19" dirty="0">
                <a:latin typeface="Calibri"/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Insights</a:t>
              </a: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endParaRPr lang="en-US" sz="3600" spc="-19" dirty="0">
                <a:latin typeface="Calibri"/>
                <a:cs typeface="Calibri"/>
              </a:endParaRPr>
            </a:p>
            <a:p>
              <a:pPr marL="571500" indent="-571500">
                <a:lnSpc>
                  <a:spcPts val="2660"/>
                </a:lnSpc>
                <a:buFont typeface="Arial"/>
                <a:buChar char="•"/>
              </a:pPr>
              <a:r>
                <a:rPr lang="en-US" sz="3600" spc="-19" dirty="0">
                  <a:latin typeface="Calibri"/>
                  <a:cs typeface="Calibri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217" y="29832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4739629" cy="9117799"/>
            <a:chOff x="0" y="0"/>
            <a:chExt cx="19652839" cy="1215706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56173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ambria"/>
                <a:ea typeface="Cambria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9976B4-BD71-FCBA-C54E-BC7994C047BA}"/>
              </a:ext>
            </a:extLst>
          </p:cNvPr>
          <p:cNvSpPr txBox="1"/>
          <p:nvPr/>
        </p:nvSpPr>
        <p:spPr>
          <a:xfrm>
            <a:off x="8783801" y="3028882"/>
            <a:ext cx="724343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/>
              </a:rPr>
              <a:t>Social buzz is a fast-growing technology unicorn that needs to adapt quickly to its global scale. Accenture has begun a 3-month POC focusing on these tasks:</a:t>
            </a:r>
          </a:p>
          <a:p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An audit of Social Buzz's big data practice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Recommendations for successful IPO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/>
              </a:rPr>
              <a:t>Analysis to find Social Buzz's top 5 most popular categories of content.</a:t>
            </a:r>
          </a:p>
          <a:p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cs typeface="Calibri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chemeClr val="bg1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177212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7030A0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242266" y="2308953"/>
            <a:ext cx="58946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Cambria"/>
                <a:ea typeface="Cambria"/>
              </a:rPr>
              <a:t>Pro</a:t>
            </a:r>
            <a:r>
              <a:rPr lang="en-US" sz="8000" spc="-80" dirty="0">
                <a:solidFill>
                  <a:srgbClr val="A100FF"/>
                </a:solidFill>
                <a:latin typeface="Cambria"/>
                <a:ea typeface="Cambria"/>
              </a:rPr>
              <a:t>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B675-4AB2-CE25-A5C3-735E5573B327}"/>
              </a:ext>
            </a:extLst>
          </p:cNvPr>
          <p:cNvSpPr txBox="1"/>
          <p:nvPr/>
        </p:nvSpPr>
        <p:spPr>
          <a:xfrm>
            <a:off x="3307404" y="5058383"/>
            <a:ext cx="648403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>
                <a:cs typeface="Calibri"/>
              </a:rPr>
              <a:t>Ove</a:t>
            </a:r>
            <a:r>
              <a:rPr lang="en-US" sz="2800" b="1" dirty="0">
                <a:cs typeface="Calibri"/>
              </a:rPr>
              <a:t>r 100000</a:t>
            </a:r>
            <a:r>
              <a:rPr lang="en-US" sz="2800" dirty="0">
                <a:cs typeface="Calibri"/>
              </a:rPr>
              <a:t> post per day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 dirty="0">
                <a:cs typeface="Calibri"/>
              </a:rPr>
              <a:t>36500000</a:t>
            </a:r>
            <a:r>
              <a:rPr lang="en-US" sz="2800" dirty="0">
                <a:cs typeface="Calibri"/>
              </a:rPr>
              <a:t> piece of content per year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How to capitalize this enormous data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Analysis to find Social Buzz's top 5 most popular categories of content.</a:t>
            </a:r>
            <a:endParaRPr lang="en-US" sz="2800" dirty="0"/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A100FF"/>
                </a:solidFill>
                <a:latin typeface="Cambria"/>
                <a:ea typeface="Cambria"/>
              </a:rPr>
              <a:t>The Analytics Team</a:t>
            </a:r>
            <a:endParaRPr lang="en-US" sz="8000" spc="-80">
              <a:solidFill>
                <a:srgbClr val="A100FF"/>
              </a:solidFill>
              <a:latin typeface="Cambria"/>
              <a:ea typeface="Cambria"/>
            </a:endParaRPr>
          </a:p>
        </p:txBody>
      </p:sp>
      <p:pic>
        <p:nvPicPr>
          <p:cNvPr id="37" name="Picture 36" descr="Businessman in the hallway">
            <a:extLst>
              <a:ext uri="{FF2B5EF4-FFF2-40B4-BE49-F238E27FC236}">
                <a16:creationId xmlns:a16="http://schemas.microsoft.com/office/drawing/2014/main" id="{A1893460-BEEA-43A5-C62C-1EA5B52D0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69" r="11024" b="-714"/>
          <a:stretch/>
        </p:blipFill>
        <p:spPr>
          <a:xfrm>
            <a:off x="11455310" y="4099704"/>
            <a:ext cx="2078120" cy="2057510"/>
          </a:xfrm>
          <a:prstGeom prst="ellips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pic>
        <p:nvPicPr>
          <p:cNvPr id="38" name="Picture 37" descr="Man with curly hair">
            <a:extLst>
              <a:ext uri="{FF2B5EF4-FFF2-40B4-BE49-F238E27FC236}">
                <a16:creationId xmlns:a16="http://schemas.microsoft.com/office/drawing/2014/main" id="{19903844-FEAD-BA23-6BC1-0610B2CB21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1" t="-328" r="-788" b="-3823"/>
          <a:stretch/>
        </p:blipFill>
        <p:spPr>
          <a:xfrm>
            <a:off x="11373929" y="1117196"/>
            <a:ext cx="2181093" cy="2078193"/>
          </a:xfrm>
          <a:prstGeom prst="ellips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pic>
        <p:nvPicPr>
          <p:cNvPr id="39" name="Picture 38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EACE6291-FA88-F1D5-5497-AB35BA5399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39" r="-787" b="30526"/>
          <a:stretch/>
        </p:blipFill>
        <p:spPr>
          <a:xfrm>
            <a:off x="11481758" y="6935377"/>
            <a:ext cx="2074690" cy="2069970"/>
          </a:xfrm>
          <a:prstGeom prst="ellips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DF91A33-367E-7859-9C00-732DF07D0F14}"/>
              </a:ext>
            </a:extLst>
          </p:cNvPr>
          <p:cNvSpPr txBox="1"/>
          <p:nvPr/>
        </p:nvSpPr>
        <p:spPr>
          <a:xfrm>
            <a:off x="14033066" y="1804664"/>
            <a:ext cx="40594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mbria"/>
                <a:ea typeface="Cambria"/>
                <a:cs typeface="Calibri"/>
              </a:rPr>
              <a:t>ANDREW FLEMING</a:t>
            </a:r>
          </a:p>
          <a:p>
            <a:pPr algn="ctr"/>
            <a:endParaRPr lang="en-US" sz="2000" dirty="0">
              <a:latin typeface="Cambria"/>
              <a:ea typeface="Cambria"/>
              <a:cs typeface="Calibri"/>
            </a:endParaRPr>
          </a:p>
          <a:p>
            <a:pPr algn="ctr"/>
            <a:r>
              <a:rPr lang="en-US" sz="2000" b="1" dirty="0">
                <a:latin typeface="Cambria"/>
                <a:ea typeface="Cambria"/>
                <a:cs typeface="Calibri"/>
              </a:rPr>
              <a:t>CHIEF TECHNOLOGY ARCHITECT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148BE0-501D-E541-EE19-A7B1961477C2}"/>
              </a:ext>
            </a:extLst>
          </p:cNvPr>
          <p:cNvSpPr txBox="1"/>
          <p:nvPr/>
        </p:nvSpPr>
        <p:spPr>
          <a:xfrm>
            <a:off x="14033066" y="4759211"/>
            <a:ext cx="40594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mbria"/>
                <a:ea typeface="Cambria"/>
                <a:cs typeface="Calibri"/>
              </a:rPr>
              <a:t>MARCUS ROMPTON</a:t>
            </a:r>
          </a:p>
          <a:p>
            <a:pPr algn="ctr"/>
            <a:endParaRPr lang="en-US" sz="2000" dirty="0">
              <a:latin typeface="Cambria"/>
              <a:ea typeface="Cambria"/>
              <a:cs typeface="Calibri"/>
            </a:endParaRPr>
          </a:p>
          <a:p>
            <a:pPr algn="ctr"/>
            <a:r>
              <a:rPr lang="en-US" sz="2000" b="1" dirty="0">
                <a:latin typeface="Cambria"/>
                <a:ea typeface="Cambria"/>
                <a:cs typeface="Calibri"/>
              </a:rPr>
              <a:t>SENIOR PRINCIPAL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8A4663-5802-7791-E18F-0A03280145F0}"/>
              </a:ext>
            </a:extLst>
          </p:cNvPr>
          <p:cNvSpPr txBox="1"/>
          <p:nvPr/>
        </p:nvSpPr>
        <p:spPr>
          <a:xfrm>
            <a:off x="14033065" y="7692192"/>
            <a:ext cx="40594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mbria"/>
                <a:ea typeface="Cambria"/>
                <a:cs typeface="Calibri"/>
              </a:rPr>
              <a:t>R JAYANT</a:t>
            </a:r>
          </a:p>
          <a:p>
            <a:pPr algn="ctr"/>
            <a:endParaRPr lang="en-US" sz="2000" dirty="0">
              <a:latin typeface="Cambria"/>
              <a:ea typeface="Cambria"/>
              <a:cs typeface="Calibri"/>
            </a:endParaRPr>
          </a:p>
          <a:p>
            <a:pPr algn="ctr"/>
            <a:r>
              <a:rPr lang="en-US" sz="2000" b="1" dirty="0">
                <a:latin typeface="Cambria"/>
                <a:ea typeface="Cambria"/>
                <a:cs typeface="Calibri"/>
              </a:rPr>
              <a:t>DATA ANALYST</a:t>
            </a:r>
            <a:endParaRPr lang="en-US" dirty="0"/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86646"/>
            <a:ext cx="1773072" cy="1722494"/>
            <a:chOff x="0" y="78339"/>
            <a:chExt cx="2364096" cy="2296658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329498" y="76172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A100FF"/>
                </a:solidFill>
                <a:latin typeface="Cambria"/>
                <a:ea typeface="Cambria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1020F3-53CA-9FBC-901A-3AEE3BA48EFB}"/>
              </a:ext>
            </a:extLst>
          </p:cNvPr>
          <p:cNvSpPr txBox="1"/>
          <p:nvPr/>
        </p:nvSpPr>
        <p:spPr>
          <a:xfrm>
            <a:off x="4579800" y="1461443"/>
            <a:ext cx="3891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 UNDERSTANDING</a:t>
            </a:r>
            <a:endParaRPr lang="en-US" sz="2800" b="1"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B9F74F-2FC6-D2A8-5E25-E0B1DC3E1362}"/>
              </a:ext>
            </a:extLst>
          </p:cNvPr>
          <p:cNvSpPr txBox="1"/>
          <p:nvPr/>
        </p:nvSpPr>
        <p:spPr>
          <a:xfrm>
            <a:off x="6542309" y="3014198"/>
            <a:ext cx="3891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14A0ED-5659-6320-99E7-E1375E64B587}"/>
              </a:ext>
            </a:extLst>
          </p:cNvPr>
          <p:cNvSpPr txBox="1"/>
          <p:nvPr/>
        </p:nvSpPr>
        <p:spPr>
          <a:xfrm>
            <a:off x="8483252" y="4696348"/>
            <a:ext cx="3891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 MODELLING</a:t>
            </a:r>
            <a:endParaRPr lang="en-US" sz="2800" b="1"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830C9A-662F-E1D4-DA5A-26C40DECE343}"/>
              </a:ext>
            </a:extLst>
          </p:cNvPr>
          <p:cNvSpPr txBox="1"/>
          <p:nvPr/>
        </p:nvSpPr>
        <p:spPr>
          <a:xfrm>
            <a:off x="10143838" y="6313802"/>
            <a:ext cx="3891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 ANALYSIS</a:t>
            </a:r>
            <a:endParaRPr lang="en-US" sz="2800" b="1"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B10170-1597-FA57-93C2-45DB935FF37E}"/>
              </a:ext>
            </a:extLst>
          </p:cNvPr>
          <p:cNvSpPr txBox="1"/>
          <p:nvPr/>
        </p:nvSpPr>
        <p:spPr>
          <a:xfrm>
            <a:off x="12041649" y="7909688"/>
            <a:ext cx="38910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DATA INSIGHTS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A100FF"/>
                </a:solidFill>
                <a:latin typeface="Graphik Regular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040563-89DC-7A77-6136-C57026597595}"/>
              </a:ext>
            </a:extLst>
          </p:cNvPr>
          <p:cNvSpPr txBox="1"/>
          <p:nvPr/>
        </p:nvSpPr>
        <p:spPr>
          <a:xfrm>
            <a:off x="1770709" y="3579044"/>
            <a:ext cx="36772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cs typeface="Calibri"/>
              </a:rPr>
              <a:t>16</a:t>
            </a:r>
          </a:p>
          <a:p>
            <a:pPr algn="ctr"/>
            <a:endParaRPr lang="en-US" sz="4800" b="1" dirty="0">
              <a:cs typeface="Calibri"/>
            </a:endParaRPr>
          </a:p>
          <a:p>
            <a:pPr algn="ctr"/>
            <a:r>
              <a:rPr lang="en-US" sz="2400" b="1" dirty="0">
                <a:cs typeface="Calibri"/>
              </a:rPr>
              <a:t>UNIQUE</a:t>
            </a:r>
          </a:p>
          <a:p>
            <a:pPr algn="ctr"/>
            <a:r>
              <a:rPr lang="en-US" sz="2400" b="1" dirty="0">
                <a:cs typeface="Calibri"/>
              </a:rPr>
              <a:t>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5A450-3696-CA8A-6968-C6A439EB8FBD}"/>
              </a:ext>
            </a:extLst>
          </p:cNvPr>
          <p:cNvSpPr txBox="1"/>
          <p:nvPr/>
        </p:nvSpPr>
        <p:spPr>
          <a:xfrm>
            <a:off x="6924992" y="3579044"/>
            <a:ext cx="36772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cs typeface="Calibri"/>
              </a:rPr>
              <a:t>1897</a:t>
            </a:r>
          </a:p>
          <a:p>
            <a:pPr algn="ctr"/>
            <a:endParaRPr lang="en-US" sz="4800" b="1" dirty="0">
              <a:cs typeface="Calibri"/>
            </a:endParaRPr>
          </a:p>
          <a:p>
            <a:pPr algn="ctr"/>
            <a:r>
              <a:rPr lang="en-US" sz="2400" b="1" dirty="0">
                <a:cs typeface="Calibri"/>
              </a:rPr>
              <a:t>REACTIONS TO </a:t>
            </a:r>
          </a:p>
          <a:p>
            <a:pPr algn="ctr"/>
            <a:r>
              <a:rPr lang="en-US" sz="2400" b="1" dirty="0">
                <a:cs typeface="Calibri"/>
              </a:rPr>
              <a:t>ANIMAL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D4F1A-9A82-94F4-A50C-50AFCF9E2AD9}"/>
              </a:ext>
            </a:extLst>
          </p:cNvPr>
          <p:cNvSpPr txBox="1"/>
          <p:nvPr/>
        </p:nvSpPr>
        <p:spPr>
          <a:xfrm>
            <a:off x="12294935" y="3579044"/>
            <a:ext cx="367723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cs typeface="Calibri"/>
              </a:rPr>
              <a:t>JANUARY</a:t>
            </a:r>
          </a:p>
          <a:p>
            <a:pPr algn="ctr"/>
            <a:endParaRPr lang="en-US" sz="4800" b="1" dirty="0">
              <a:cs typeface="Calibri"/>
            </a:endParaRPr>
          </a:p>
          <a:p>
            <a:pPr algn="ctr"/>
            <a:r>
              <a:rPr lang="en-US" sz="2400" b="1" dirty="0">
                <a:cs typeface="Calibri"/>
              </a:rPr>
              <a:t>MONTH WITH</a:t>
            </a:r>
          </a:p>
          <a:p>
            <a:pPr algn="ctr"/>
            <a:r>
              <a:rPr lang="en-US" sz="2400" b="1" dirty="0">
                <a:cs typeface="Calibri"/>
              </a:rPr>
              <a:t>MOST POSTS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77317" y="-1163125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purple bar graph with white text&#10;&#10;Description automatically generated">
            <a:extLst>
              <a:ext uri="{FF2B5EF4-FFF2-40B4-BE49-F238E27FC236}">
                <a16:creationId xmlns:a16="http://schemas.microsoft.com/office/drawing/2014/main" id="{2A987777-1744-8A2E-0452-921253FC6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306" y="936729"/>
            <a:ext cx="10226614" cy="837041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purple pie chart with white text&#10;&#10;Description automatically generated">
            <a:extLst>
              <a:ext uri="{FF2B5EF4-FFF2-40B4-BE49-F238E27FC236}">
                <a16:creationId xmlns:a16="http://schemas.microsoft.com/office/drawing/2014/main" id="{262F2E9D-979F-4738-0F5D-97E75632F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967" y="773025"/>
            <a:ext cx="11542142" cy="87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512</cp:revision>
  <dcterms:created xsi:type="dcterms:W3CDTF">2006-08-16T00:00:00Z</dcterms:created>
  <dcterms:modified xsi:type="dcterms:W3CDTF">2023-08-20T14:03:37Z</dcterms:modified>
  <dc:identifier>DAEhDyfaYKE</dc:identifier>
</cp:coreProperties>
</file>